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7"/>
  </p:notesMasterIdLst>
  <p:handoutMasterIdLst>
    <p:handoutMasterId r:id="rId28"/>
  </p:handoutMasterIdLst>
  <p:sldIdLst>
    <p:sldId id="295" r:id="rId2"/>
    <p:sldId id="290" r:id="rId3"/>
    <p:sldId id="284" r:id="rId4"/>
    <p:sldId id="292" r:id="rId5"/>
    <p:sldId id="287" r:id="rId6"/>
    <p:sldId id="291" r:id="rId7"/>
    <p:sldId id="294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</p:sldIdLst>
  <p:sldSz cx="9144000" cy="6858000" type="screen4x3"/>
  <p:notesSz cx="6662738" cy="98329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7" autoAdjust="0"/>
    <p:restoredTop sz="94600" autoAdjust="0"/>
  </p:normalViewPr>
  <p:slideViewPr>
    <p:cSldViewPr snapToGrid="0">
      <p:cViewPr>
        <p:scale>
          <a:sx n="100" d="100"/>
          <a:sy n="100" d="100"/>
        </p:scale>
        <p:origin x="-258" y="-282"/>
      </p:cViewPr>
      <p:guideLst>
        <p:guide orient="horz" pos="516"/>
        <p:guide pos="13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1974" y="-78"/>
      </p:cViewPr>
      <p:guideLst>
        <p:guide orient="horz" pos="3097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AAB2B44-FCEB-4E37-925A-46197D4B2B0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74713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CD793FC-6388-4667-885D-71A51E0108F9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0DBB36-A9A7-4ED5-BBFF-CC7C11C852C4}" type="slidenum">
              <a:rPr lang="de-DE" sz="1200"/>
              <a:pPr algn="r"/>
              <a:t>1</a:t>
            </a:fld>
            <a:endParaRPr lang="de-DE" sz="1200"/>
          </a:p>
        </p:txBody>
      </p:sp>
      <p:sp>
        <p:nvSpPr>
          <p:cNvPr id="125955" name="Rectangle 7"/>
          <p:cNvSpPr txBox="1">
            <a:spLocks noGrp="1" noChangeArrowheads="1"/>
          </p:cNvSpPr>
          <p:nvPr/>
        </p:nvSpPr>
        <p:spPr bwMode="auto">
          <a:xfrm>
            <a:off x="3776663" y="9344025"/>
            <a:ext cx="2886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EC405DE-07D6-4EBF-8794-C7F37E27AE4B}" type="slidenum">
              <a:rPr lang="en-GB" sz="1300"/>
              <a:pPr algn="r" defTabSz="947738"/>
              <a:t>1</a:t>
            </a:fld>
            <a:endParaRPr lang="en-GB" sz="1300"/>
          </a:p>
        </p:txBody>
      </p:sp>
      <p:sp>
        <p:nvSpPr>
          <p:cNvPr id="12595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38188"/>
            <a:ext cx="4916487" cy="3687762"/>
          </a:xfrm>
          <a:ln/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8B0CF0-3ADF-4B1C-B3E7-9B9424201A60}" type="slidenum">
              <a:rPr lang="de-DE" smtClean="0">
                <a:cs typeface="Arial" charset="0"/>
              </a:rPr>
              <a:pPr/>
              <a:t>3</a:t>
            </a:fld>
            <a:endParaRPr lang="de-DE" smtClean="0">
              <a:cs typeface="Arial" charset="0"/>
            </a:endParaRPr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74713" y="738188"/>
            <a:ext cx="4916487" cy="3687762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  <a:ln/>
        </p:spPr>
        <p:txBody>
          <a:bodyPr/>
          <a:lstStyle/>
          <a:p>
            <a:pPr eaLnBrk="1" hangingPunct="1"/>
            <a:endParaRPr lang="fr-FR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7909D-5C84-4E45-9608-9936A21DEF08}" type="slidenum">
              <a:rPr lang="de-DE" smtClean="0">
                <a:cs typeface="Arial" charset="0"/>
              </a:rPr>
              <a:pPr/>
              <a:t>5</a:t>
            </a:fld>
            <a:endParaRPr lang="de-DE" smtClean="0">
              <a:cs typeface="Arial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776663" y="9344025"/>
            <a:ext cx="2886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835A46-17DF-42F6-B7E6-1109EACE7429}" type="slidenum">
              <a:rPr lang="en-GB" sz="1300"/>
              <a:pPr algn="r" defTabSz="947738"/>
              <a:t>5</a:t>
            </a:fld>
            <a:endParaRPr lang="en-GB" sz="1300"/>
          </a:p>
        </p:txBody>
      </p:sp>
      <p:sp>
        <p:nvSpPr>
          <p:cNvPr id="717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4713" y="738188"/>
            <a:ext cx="4916487" cy="3687762"/>
          </a:xfrm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01663" y="4548188"/>
            <a:ext cx="7940675" cy="1081087"/>
          </a:xfrm>
        </p:spPr>
        <p:txBody>
          <a:bodyPr anchor="b"/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01663" y="5702300"/>
            <a:ext cx="7967662" cy="6985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31750"/>
            <a:ext cx="2130425" cy="5770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31750"/>
            <a:ext cx="6242050" cy="57705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31750"/>
            <a:ext cx="85201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8474075" y="6592888"/>
            <a:ext cx="6699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de-DE" sz="900" i="1"/>
              <a:t>Page </a:t>
            </a:r>
            <a:fld id="{D1F3FEA9-8AB1-4D05-8F64-3028DFA0D1D6}" type="slidenum">
              <a:rPr lang="de-DE" sz="900" i="1"/>
              <a:pPr algn="r"/>
              <a:t>‹N°›</a:t>
            </a:fld>
            <a:endParaRPr lang="de-DE" sz="900" i="1"/>
          </a:p>
        </p:txBody>
      </p:sp>
      <p:sp>
        <p:nvSpPr>
          <p:cNvPr id="2" name="Rectangle 5"/>
          <p:cNvSpPr>
            <a:spLocks noChangeArrowheads="1"/>
          </p:cNvSpPr>
          <p:nvPr userDrawn="1"/>
        </p:nvSpPr>
        <p:spPr bwMode="gray">
          <a:xfrm>
            <a:off x="0" y="6592888"/>
            <a:ext cx="24130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900" i="1"/>
              <a:t>© DOS3 – Pôle Analyse &amp; Développement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"/>
          <p:cNvSpPr>
            <a:spLocks noGrp="1" noChangeArrowheads="1"/>
          </p:cNvSpPr>
          <p:nvPr>
            <p:ph type="subTitle" idx="4294967295"/>
          </p:nvPr>
        </p:nvSpPr>
        <p:spPr bwMode="gray">
          <a:xfrm>
            <a:off x="219075" y="5149850"/>
            <a:ext cx="3509963" cy="981075"/>
          </a:xfrm>
        </p:spPr>
        <p:txBody>
          <a:bodyPr tIns="45720" bIns="45720"/>
          <a:lstStyle/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500" b="1" i="1" smtClean="0"/>
              <a:t>g</a:t>
            </a:r>
            <a:r>
              <a:rPr lang="fr-FR" sz="1500" i="1" smtClean="0"/>
              <a:t>estion d’</a:t>
            </a:r>
            <a:r>
              <a:rPr lang="fr-FR" sz="1500" b="1" i="1" smtClean="0"/>
              <a:t>en</a:t>
            </a:r>
            <a:r>
              <a:rPr lang="fr-FR" sz="1500" i="1" smtClean="0"/>
              <a:t>quêtes 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500" b="1" i="1" smtClean="0"/>
              <a:t>e</a:t>
            </a:r>
            <a:r>
              <a:rPr lang="fr-FR" sz="1500" i="1" smtClean="0"/>
              <a:t>t </a:t>
            </a:r>
            <a:r>
              <a:rPr lang="fr-FR" sz="1500" b="1" i="1" smtClean="0"/>
              <a:t>s</a:t>
            </a:r>
            <a:r>
              <a:rPr lang="fr-FR" sz="1500" i="1" smtClean="0"/>
              <a:t>uivi d’</a:t>
            </a:r>
            <a:r>
              <a:rPr lang="fr-FR" sz="1500" b="1" i="1" smtClean="0"/>
              <a:t>i</a:t>
            </a:r>
            <a:r>
              <a:rPr lang="fr-FR" sz="1500" i="1" smtClean="0"/>
              <a:t>ndicateurs </a:t>
            </a:r>
            <a:r>
              <a:rPr lang="fr-FR" sz="1500" b="1" i="1" smtClean="0"/>
              <a:t>s</a:t>
            </a:r>
            <a:r>
              <a:rPr lang="fr-FR" sz="1500" i="1" smtClean="0"/>
              <a:t>tatistiques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500" i="1" smtClean="0"/>
              <a:t>1er degré</a:t>
            </a:r>
            <a:endParaRPr lang="fr-FR" sz="1500" i="1" noProof="1" smtClean="0"/>
          </a:p>
        </p:txBody>
      </p:sp>
      <p:pic>
        <p:nvPicPr>
          <p:cNvPr id="124931" name="Picture 2051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5213" y="393700"/>
            <a:ext cx="1304925" cy="952500"/>
          </a:xfrm>
          <a:prstGeom prst="rect">
            <a:avLst/>
          </a:prstGeom>
          <a:noFill/>
        </p:spPr>
      </p:pic>
      <p:sp>
        <p:nvSpPr>
          <p:cNvPr id="124932" name="Text Box 2052"/>
          <p:cNvSpPr txBox="1">
            <a:spLocks noChangeArrowheads="1"/>
          </p:cNvSpPr>
          <p:nvPr/>
        </p:nvSpPr>
        <p:spPr bwMode="auto">
          <a:xfrm>
            <a:off x="5459413" y="6138863"/>
            <a:ext cx="3170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000" i="1"/>
              <a:t>© DOS3 – Pôle Analyse &amp; Développement</a:t>
            </a:r>
            <a:br>
              <a:rPr lang="fr-FR" sz="1000" i="1"/>
            </a:br>
            <a:r>
              <a:rPr lang="fr-FR" sz="1000" i="1"/>
              <a:t>Octobre 2011 – v.0.1</a:t>
            </a:r>
          </a:p>
        </p:txBody>
      </p:sp>
      <p:pic>
        <p:nvPicPr>
          <p:cNvPr id="124933" name="Picture 2053" descr="D:\wamp\www\wc_genesis\trunk\commun\images\header\logo_genesi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" y="3773488"/>
            <a:ext cx="2343150" cy="1652587"/>
          </a:xfrm>
          <a:prstGeom prst="rect">
            <a:avLst/>
          </a:prstGeom>
          <a:noFill/>
        </p:spPr>
      </p:pic>
      <p:sp>
        <p:nvSpPr>
          <p:cNvPr id="124934" name="Rectangle 10"/>
          <p:cNvSpPr>
            <a:spLocks noChangeArrowheads="1"/>
          </p:cNvSpPr>
          <p:nvPr/>
        </p:nvSpPr>
        <p:spPr bwMode="gray">
          <a:xfrm>
            <a:off x="3697288" y="4683125"/>
            <a:ext cx="48625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r">
              <a:lnSpc>
                <a:spcPct val="90000"/>
              </a:lnSpc>
            </a:pPr>
            <a:r>
              <a:rPr lang="fr-FR" b="1" i="1"/>
              <a:t>Tutorial portail directeur d’école</a:t>
            </a:r>
            <a:endParaRPr lang="fr-FR" i="1" noProof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2.3 – Étape 1 : Répondre aux enquêtes</a:t>
            </a:r>
          </a:p>
        </p:txBody>
      </p:sp>
      <p:pic>
        <p:nvPicPr>
          <p:cNvPr id="130051" name="Picture 3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2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  <p:pic>
        <p:nvPicPr>
          <p:cNvPr id="130055" name="Picture 7" descr="D:\20100\Etudes &amp; Analyse\GENESIS - 1er Degre\#08 - Assistance\Tutoriaux GENESIS Phase Prod - Socle commun\portail DIR v0.6\Portail DIR 006 - actions_repondre.png"/>
          <p:cNvPicPr>
            <a:picLocks noChangeAspect="1" noChangeArrowheads="1"/>
          </p:cNvPicPr>
          <p:nvPr/>
        </p:nvPicPr>
        <p:blipFill>
          <a:blip r:embed="rId3" cstate="print"/>
          <a:srcRect b="68538"/>
          <a:stretch>
            <a:fillRect/>
          </a:stretch>
        </p:blipFill>
        <p:spPr bwMode="auto">
          <a:xfrm>
            <a:off x="219075" y="819150"/>
            <a:ext cx="8866188" cy="2011363"/>
          </a:xfrm>
          <a:prstGeom prst="rect">
            <a:avLst/>
          </a:prstGeom>
          <a:noFill/>
        </p:spPr>
      </p:pic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4886325" y="2181225"/>
            <a:ext cx="4133850" cy="4889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Dans la page « Actions », cliquez sur « Répondre aux campagnes de saisie ouvertes ».</a:t>
            </a:r>
          </a:p>
        </p:txBody>
      </p:sp>
      <p:pic>
        <p:nvPicPr>
          <p:cNvPr id="130056" name="Picture 8" descr="D:\20100\Etudes &amp; Analyse\GENESIS - 1er Degre\#08 - Assistance\Tutoriaux GENESIS Phase Prod - Socle commun\portail DIR v0.6\Portail DIR 008 - repondre2.png"/>
          <p:cNvPicPr>
            <a:picLocks noChangeAspect="1" noChangeArrowheads="1"/>
          </p:cNvPicPr>
          <p:nvPr/>
        </p:nvPicPr>
        <p:blipFill>
          <a:blip r:embed="rId4" cstate="print"/>
          <a:srcRect l="17470" t="12276" r="3119" b="35419"/>
          <a:stretch>
            <a:fillRect/>
          </a:stretch>
        </p:blipFill>
        <p:spPr bwMode="auto">
          <a:xfrm>
            <a:off x="361950" y="3043238"/>
            <a:ext cx="6494463" cy="3084512"/>
          </a:xfrm>
          <a:prstGeom prst="rect">
            <a:avLst/>
          </a:prstGeom>
          <a:noFill/>
        </p:spPr>
      </p:pic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6943725" y="3048000"/>
            <a:ext cx="2143125" cy="217646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Dans la partie principale s’affiche la liste de toutes les campagnes ouvertes.</a:t>
            </a:r>
          </a:p>
          <a:p>
            <a:pPr>
              <a:spcBef>
                <a:spcPct val="50000"/>
              </a:spcBef>
            </a:pPr>
            <a:r>
              <a:rPr lang="fr-FR" sz="1300"/>
              <a:t>Dans cet exemple, les enquêtes apparaissent avec le statut « campagne de saisie ouverte » et il est signalé que vous n’avez pas encore répondu à celles-ci.</a:t>
            </a:r>
          </a:p>
        </p:txBody>
      </p:sp>
      <p:sp>
        <p:nvSpPr>
          <p:cNvPr id="130058" name="Oval 10"/>
          <p:cNvSpPr>
            <a:spLocks noChangeArrowheads="1"/>
          </p:cNvSpPr>
          <p:nvPr/>
        </p:nvSpPr>
        <p:spPr bwMode="auto">
          <a:xfrm>
            <a:off x="2028825" y="2352675"/>
            <a:ext cx="2609850" cy="2667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30059" name="Oval 11"/>
          <p:cNvSpPr>
            <a:spLocks noChangeArrowheads="1"/>
          </p:cNvSpPr>
          <p:nvPr/>
        </p:nvSpPr>
        <p:spPr bwMode="auto">
          <a:xfrm>
            <a:off x="895350" y="5581650"/>
            <a:ext cx="1847850" cy="2667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6943725" y="5353050"/>
            <a:ext cx="2143125" cy="8858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Dans le bloc « Socle Commun », cliquez sur le lien « Saisir les données de la campagne »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4886325" y="2181225"/>
            <a:ext cx="4133850" cy="4889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Dans la page « Actions », cliquez sur « Répondre aux campagnes de saisie ouvertes 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2.3 – Étape 1 : Répondre aux enquêtes</a:t>
            </a:r>
          </a:p>
        </p:txBody>
      </p:sp>
      <p:pic>
        <p:nvPicPr>
          <p:cNvPr id="131075" name="Picture 3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2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  <p:pic>
        <p:nvPicPr>
          <p:cNvPr id="131083" name="Picture 11" descr="D:\20100\Etudes &amp; Analyse\GENESIS - 1er Degre\#08 - Assistance\Tutoriaux GENESIS Phase Prod - Socle commun\portail DIR v0.6\Portail DIR 009 - repondre_socle_commun.png"/>
          <p:cNvPicPr>
            <a:picLocks noChangeAspect="1" noChangeArrowheads="1"/>
          </p:cNvPicPr>
          <p:nvPr/>
        </p:nvPicPr>
        <p:blipFill>
          <a:blip r:embed="rId3" cstate="print"/>
          <a:srcRect t="5031" r="1517" b="72350"/>
          <a:stretch>
            <a:fillRect/>
          </a:stretch>
        </p:blipFill>
        <p:spPr bwMode="auto">
          <a:xfrm>
            <a:off x="374650" y="1247775"/>
            <a:ext cx="8655050" cy="3597275"/>
          </a:xfrm>
          <a:prstGeom prst="rect">
            <a:avLst/>
          </a:prstGeom>
          <a:noFill/>
        </p:spPr>
      </p:pic>
      <p:pic>
        <p:nvPicPr>
          <p:cNvPr id="131084" name="Picture 12" descr="D:\20100\Etudes &amp; Analyse\GENESIS - 1er Degre\#08 - Assistance\Tutoriaux GENESIS Phase Prod - Socle commun\portail DIR v0.6\Portail DIR 009 - repondre_socle_commun.png"/>
          <p:cNvPicPr>
            <a:picLocks noChangeAspect="1" noChangeArrowheads="1"/>
          </p:cNvPicPr>
          <p:nvPr/>
        </p:nvPicPr>
        <p:blipFill>
          <a:blip r:embed="rId3" cstate="print"/>
          <a:srcRect t="93707" r="1428"/>
          <a:stretch>
            <a:fillRect/>
          </a:stretch>
        </p:blipFill>
        <p:spPr bwMode="auto">
          <a:xfrm>
            <a:off x="390525" y="5535613"/>
            <a:ext cx="8667750" cy="1001712"/>
          </a:xfrm>
          <a:prstGeom prst="rect">
            <a:avLst/>
          </a:prstGeom>
          <a:noFill/>
        </p:spPr>
      </p:pic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228600" y="828675"/>
            <a:ext cx="8705850" cy="4889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Le formulaire de saisie de l’enquête « Socle Commun » apparaît. Renseignez les champs. En cas de doute sur les données à fournir, vous pouvez contacter votre référent en circonscription.</a:t>
            </a: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219075" y="4638675"/>
            <a:ext cx="44577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Pensez à sauvegarder fréquemment vos saisies, à l’aide du bouton « Sauvegarder les données » en bas du formulaire. </a:t>
            </a:r>
          </a:p>
          <a:p>
            <a:pPr>
              <a:spcBef>
                <a:spcPct val="50000"/>
              </a:spcBef>
            </a:pPr>
            <a:r>
              <a:rPr lang="fr-FR" sz="1300"/>
              <a:t>Effectivement, pour des raisons de sécurité, la session de connexion a une durée limitée. Vous pourrez toujours modifier vos données tant que le constat ne sera pas validé (voir « Étape 3 : Valider le constat des données »).</a:t>
            </a:r>
          </a:p>
        </p:txBody>
      </p:sp>
      <p:sp>
        <p:nvSpPr>
          <p:cNvPr id="131086" name="Oval 14"/>
          <p:cNvSpPr>
            <a:spLocks noChangeArrowheads="1"/>
          </p:cNvSpPr>
          <p:nvPr/>
        </p:nvSpPr>
        <p:spPr bwMode="auto">
          <a:xfrm>
            <a:off x="4905375" y="5772150"/>
            <a:ext cx="1352550" cy="2667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6" name="Picture 10" descr="D:\20100\Etudes &amp; Analyse\GENESIS - 1er Degre\#08 - Assistance\Tutoriaux GENESIS Phase Prod - Socle commun\portail DIR v0.6\Portail DIR 011 - repondre_socle_commun2.png"/>
          <p:cNvPicPr>
            <a:picLocks noChangeAspect="1" noChangeArrowheads="1"/>
          </p:cNvPicPr>
          <p:nvPr/>
        </p:nvPicPr>
        <p:blipFill>
          <a:blip r:embed="rId2" cstate="print"/>
          <a:srcRect r="1414" b="62903"/>
          <a:stretch>
            <a:fillRect/>
          </a:stretch>
        </p:blipFill>
        <p:spPr bwMode="auto">
          <a:xfrm>
            <a:off x="933450" y="819150"/>
            <a:ext cx="7693025" cy="5746750"/>
          </a:xfrm>
          <a:prstGeom prst="rect">
            <a:avLst/>
          </a:prstGeom>
          <a:noFill/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2.3 – Étape 1 : Répondre aux enquêtes</a:t>
            </a:r>
          </a:p>
        </p:txBody>
      </p:sp>
      <p:pic>
        <p:nvPicPr>
          <p:cNvPr id="132099" name="Picture 3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3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219075" y="819150"/>
            <a:ext cx="2009775" cy="19780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En cas de saisie erronée, s’affiche auprès de chaque champ concerné un message précisant l’erreur rencontrée.</a:t>
            </a:r>
          </a:p>
          <a:p>
            <a:pPr>
              <a:spcBef>
                <a:spcPct val="50000"/>
              </a:spcBef>
            </a:pPr>
            <a:r>
              <a:rPr lang="fr-FR" sz="1300"/>
              <a:t>Ce message disparaîtra après correction de votre saisie.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2.3 – Étape 1 : Répondre aux enquêtes </a:t>
            </a:r>
          </a:p>
        </p:txBody>
      </p:sp>
      <p:pic>
        <p:nvPicPr>
          <p:cNvPr id="133123" name="Picture 3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2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  <p:pic>
        <p:nvPicPr>
          <p:cNvPr id="133127" name="Picture 7" descr="D:\20100\Etudes &amp; Analyse\GENESIS - 1er Degre\#08 - Assistance\Tutoriaux GENESIS Phase Prod - Socle commun\portail DIR v0.6\Portail DIR 010 - repondre_socle_commun2.png"/>
          <p:cNvPicPr>
            <a:picLocks noChangeAspect="1" noChangeArrowheads="1"/>
          </p:cNvPicPr>
          <p:nvPr/>
        </p:nvPicPr>
        <p:blipFill>
          <a:blip r:embed="rId3" cstate="print"/>
          <a:srcRect t="12259" r="1453" b="24516"/>
          <a:stretch>
            <a:fillRect/>
          </a:stretch>
        </p:blipFill>
        <p:spPr bwMode="auto">
          <a:xfrm>
            <a:off x="219075" y="828675"/>
            <a:ext cx="7751763" cy="3586163"/>
          </a:xfrm>
          <a:prstGeom prst="rect">
            <a:avLst/>
          </a:prstGeom>
          <a:noFill/>
        </p:spPr>
      </p:pic>
      <p:sp>
        <p:nvSpPr>
          <p:cNvPr id="133129" name="Oval 9"/>
          <p:cNvSpPr>
            <a:spLocks noChangeArrowheads="1"/>
          </p:cNvSpPr>
          <p:nvPr/>
        </p:nvSpPr>
        <p:spPr bwMode="auto">
          <a:xfrm>
            <a:off x="1914525" y="1314450"/>
            <a:ext cx="5781675" cy="400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pic>
        <p:nvPicPr>
          <p:cNvPr id="133130" name="Picture 10" descr="D:\20100\Etudes &amp; Analyse\GENESIS - 1er Degre\#08 - Assistance\Tutoriaux GENESIS Phase Prod - Socle commun\portail DIR v0.6\Portail DIR 012 - repondreAfterSaisie2.png"/>
          <p:cNvPicPr>
            <a:picLocks noChangeAspect="1" noChangeArrowheads="1"/>
          </p:cNvPicPr>
          <p:nvPr/>
        </p:nvPicPr>
        <p:blipFill>
          <a:blip r:embed="rId4" cstate="print"/>
          <a:srcRect l="19659" t="43813" r="3719" b="28001"/>
          <a:stretch>
            <a:fillRect/>
          </a:stretch>
        </p:blipFill>
        <p:spPr bwMode="auto">
          <a:xfrm>
            <a:off x="1641475" y="4806950"/>
            <a:ext cx="6278563" cy="1665288"/>
          </a:xfrm>
          <a:prstGeom prst="rect">
            <a:avLst/>
          </a:prstGeom>
          <a:noFill/>
        </p:spPr>
      </p:pic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7077075" y="1047750"/>
            <a:ext cx="2009775" cy="12827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Après sauvegarde des données, un message de confirmation s’affiche alors en haut de la partie principale de la page (en vert)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219075" y="3771900"/>
            <a:ext cx="1609725" cy="22748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Si vous retournez à la page « Répondre aux enquêtes » (en suivant par exemple le lien dans le fil d’Ariane), vous constaterez que le statut associé à l’enquête a évolué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667500" y="5086350"/>
            <a:ext cx="2314575" cy="14811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Attention, à cette étape il vous faut encore valider le constat de vos données (ce lien apparaît dès la première sauvegarde de données). Vous pouvez également modifier les données saisies.</a:t>
            </a:r>
          </a:p>
        </p:txBody>
      </p:sp>
      <p:sp>
        <p:nvSpPr>
          <p:cNvPr id="133133" name="Oval 13"/>
          <p:cNvSpPr>
            <a:spLocks noChangeArrowheads="1"/>
          </p:cNvSpPr>
          <p:nvPr/>
        </p:nvSpPr>
        <p:spPr bwMode="auto">
          <a:xfrm>
            <a:off x="1971675" y="6010275"/>
            <a:ext cx="1847850" cy="1905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3" name="Picture 9" descr="D:\20100\Etudes &amp; Analyse\GENESIS - 1er Degre\#08 - Assistance\Tutoriaux GENESIS Phase Prod - Socle commun\portail DIR v0.6\Portail DIR 011 - repondre_socle_commun2.png"/>
          <p:cNvPicPr>
            <a:picLocks noChangeAspect="1" noChangeArrowheads="1"/>
          </p:cNvPicPr>
          <p:nvPr/>
        </p:nvPicPr>
        <p:blipFill>
          <a:blip r:embed="rId2" cstate="print"/>
          <a:srcRect t="4260" r="1143" b="72668"/>
          <a:stretch>
            <a:fillRect/>
          </a:stretch>
        </p:blipFill>
        <p:spPr bwMode="auto">
          <a:xfrm>
            <a:off x="782638" y="2686050"/>
            <a:ext cx="8237537" cy="3816350"/>
          </a:xfrm>
          <a:prstGeom prst="rect">
            <a:avLst/>
          </a:prstGeom>
          <a:noFill/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2.3 – Étape 1 : Répondre aux enquêtes</a:t>
            </a:r>
          </a:p>
        </p:txBody>
      </p:sp>
      <p:pic>
        <p:nvPicPr>
          <p:cNvPr id="134147" name="Picture 3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3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219075" y="819150"/>
            <a:ext cx="1962150" cy="22748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Tant que le constat des données n’est pas validé et la campagne de saisie ouverte, vous pouvez modifier les données saisies en suivant le lien « Modifier les données de la campagne » dans la page « Répondre aux enquêtes ».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219075" y="5038725"/>
            <a:ext cx="1704975" cy="12827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Vous constaterez que le statut associé à l’enquête saisie a évolué, confirmant que vous avez saisi des données.</a:t>
            </a:r>
          </a:p>
        </p:txBody>
      </p:sp>
      <p:pic>
        <p:nvPicPr>
          <p:cNvPr id="134154" name="Picture 10" descr="D:\20100\Etudes &amp; Analyse\GENESIS - 1er Degre\#08 - Assistance\Tutoriaux GENESIS Phase Prod - Socle commun\portail DIR v0.6\Portail DIR 012 - repondreAfterSaisie2.png"/>
          <p:cNvPicPr>
            <a:picLocks noChangeAspect="1" noChangeArrowheads="1"/>
          </p:cNvPicPr>
          <p:nvPr/>
        </p:nvPicPr>
        <p:blipFill>
          <a:blip r:embed="rId4" cstate="print"/>
          <a:srcRect l="19659" t="43813" r="3719" b="28001"/>
          <a:stretch>
            <a:fillRect/>
          </a:stretch>
        </p:blipFill>
        <p:spPr bwMode="auto">
          <a:xfrm>
            <a:off x="2327275" y="971550"/>
            <a:ext cx="5883275" cy="1560513"/>
          </a:xfrm>
          <a:prstGeom prst="rect">
            <a:avLst/>
          </a:prstGeom>
          <a:noFill/>
        </p:spPr>
      </p:pic>
      <p:sp>
        <p:nvSpPr>
          <p:cNvPr id="134155" name="Oval 11"/>
          <p:cNvSpPr>
            <a:spLocks noChangeArrowheads="1"/>
          </p:cNvSpPr>
          <p:nvPr/>
        </p:nvSpPr>
        <p:spPr bwMode="auto">
          <a:xfrm>
            <a:off x="2543175" y="2085975"/>
            <a:ext cx="1847850" cy="1905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2.4 – Étape 2 : Consulter vos réponses</a:t>
            </a:r>
          </a:p>
        </p:txBody>
      </p:sp>
      <p:pic>
        <p:nvPicPr>
          <p:cNvPr id="135172" name="Picture 4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2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  <p:pic>
        <p:nvPicPr>
          <p:cNvPr id="135178" name="Picture 10" descr="D:\20100\Etudes &amp; Analyse\GENESIS - 1er Degre\#08 - Assistance\Tutoriaux GENESIS Phase Prod - Socle commun\portail DIR v0.6\Portail DIR 005 - actions_consulter.png"/>
          <p:cNvPicPr>
            <a:picLocks noChangeAspect="1" noChangeArrowheads="1"/>
          </p:cNvPicPr>
          <p:nvPr/>
        </p:nvPicPr>
        <p:blipFill>
          <a:blip r:embed="rId3" cstate="print"/>
          <a:srcRect b="68633"/>
          <a:stretch>
            <a:fillRect/>
          </a:stretch>
        </p:blipFill>
        <p:spPr bwMode="auto">
          <a:xfrm>
            <a:off x="219075" y="819150"/>
            <a:ext cx="8737600" cy="1976438"/>
          </a:xfrm>
          <a:prstGeom prst="rect">
            <a:avLst/>
          </a:prstGeom>
          <a:noFill/>
        </p:spPr>
      </p:pic>
      <p:pic>
        <p:nvPicPr>
          <p:cNvPr id="135180" name="Picture 12" descr="D:\20100\Etudes &amp; Analyse\GENESIS - 1er Degre\#08 - Assistance\Tutoriaux GENESIS Phase Prod - Socle commun\portail DIR v0.6\Portail DIR 013 - consulter.png"/>
          <p:cNvPicPr>
            <a:picLocks noChangeAspect="1" noChangeArrowheads="1"/>
          </p:cNvPicPr>
          <p:nvPr/>
        </p:nvPicPr>
        <p:blipFill>
          <a:blip r:embed="rId4" cstate="print"/>
          <a:srcRect r="1407" b="61176"/>
          <a:stretch>
            <a:fillRect/>
          </a:stretch>
        </p:blipFill>
        <p:spPr bwMode="auto">
          <a:xfrm>
            <a:off x="219075" y="3254375"/>
            <a:ext cx="8764588" cy="3270250"/>
          </a:xfrm>
          <a:prstGeom prst="rect">
            <a:avLst/>
          </a:prstGeom>
          <a:noFill/>
        </p:spPr>
      </p:pic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4886325" y="2447925"/>
            <a:ext cx="4133850" cy="108426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En cliquant sur lien « Consulter mes réponses », dans la page « Actions », vous chargez la page dressant l’inventaire des campagnes de saisie ainsi que leur statut (campagne existante ou non, en attente, ouverte…)</a:t>
            </a:r>
          </a:p>
        </p:txBody>
      </p:sp>
      <p:sp>
        <p:nvSpPr>
          <p:cNvPr id="135181" name="Oval 13"/>
          <p:cNvSpPr>
            <a:spLocks noChangeArrowheads="1"/>
          </p:cNvSpPr>
          <p:nvPr/>
        </p:nvSpPr>
        <p:spPr bwMode="auto">
          <a:xfrm>
            <a:off x="2124075" y="2524125"/>
            <a:ext cx="1352550" cy="2667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2.4 – Étape 2 : Consulter vos réponses</a:t>
            </a:r>
          </a:p>
        </p:txBody>
      </p:sp>
      <p:pic>
        <p:nvPicPr>
          <p:cNvPr id="136195" name="Picture 3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2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  <p:pic>
        <p:nvPicPr>
          <p:cNvPr id="136198" name="Picture 6" descr="D:\20100\Etudes &amp; Analyse\GENESIS - 1er Degre\#08 - Assistance\Tutoriaux GENESIS Phase Prod - Socle commun\portail DIR v0.6\Portail DIR 013 - consulter.png"/>
          <p:cNvPicPr>
            <a:picLocks noChangeAspect="1" noChangeArrowheads="1"/>
          </p:cNvPicPr>
          <p:nvPr/>
        </p:nvPicPr>
        <p:blipFill>
          <a:blip r:embed="rId3" cstate="print"/>
          <a:srcRect r="1407" b="31549"/>
          <a:stretch>
            <a:fillRect/>
          </a:stretch>
        </p:blipFill>
        <p:spPr bwMode="auto">
          <a:xfrm>
            <a:off x="219075" y="819150"/>
            <a:ext cx="8764588" cy="5765800"/>
          </a:xfrm>
          <a:prstGeom prst="rect">
            <a:avLst/>
          </a:prstGeom>
          <a:noFill/>
        </p:spPr>
      </p:pic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6877050" y="2162175"/>
            <a:ext cx="1866900" cy="8858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Pour chaque enquête vous pouvez consulter son statut ainsi que les données saisies.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5448300" y="4791075"/>
            <a:ext cx="3276600" cy="4889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Cliquez sur le lien « Consulter mes réponses » dans le bloc Socle Commun</a:t>
            </a:r>
          </a:p>
        </p:txBody>
      </p:sp>
      <p:sp>
        <p:nvSpPr>
          <p:cNvPr id="136200" name="Oval 8"/>
          <p:cNvSpPr>
            <a:spLocks noChangeArrowheads="1"/>
          </p:cNvSpPr>
          <p:nvPr/>
        </p:nvSpPr>
        <p:spPr bwMode="auto">
          <a:xfrm>
            <a:off x="2371725" y="4772025"/>
            <a:ext cx="1352550" cy="2667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2.4 – Étape 2 : Consulter vos réponses</a:t>
            </a:r>
          </a:p>
        </p:txBody>
      </p:sp>
      <p:pic>
        <p:nvPicPr>
          <p:cNvPr id="137219" name="Picture 3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2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  <p:pic>
        <p:nvPicPr>
          <p:cNvPr id="137224" name="Picture 8" descr="D:\20100\Etudes &amp; Analyse\GENESIS - 1er Degre\#08 - Assistance\Tutoriaux GENESIS Phase Prod - Socle commun\portail DIR v0.6\Portail DIR 014 - consulter_socle.png"/>
          <p:cNvPicPr>
            <a:picLocks noChangeAspect="1" noChangeArrowheads="1"/>
          </p:cNvPicPr>
          <p:nvPr/>
        </p:nvPicPr>
        <p:blipFill>
          <a:blip r:embed="rId3" cstate="print"/>
          <a:srcRect r="1524" b="63765"/>
          <a:stretch>
            <a:fillRect/>
          </a:stretch>
        </p:blipFill>
        <p:spPr bwMode="auto">
          <a:xfrm>
            <a:off x="219075" y="819150"/>
            <a:ext cx="8702675" cy="5778500"/>
          </a:xfrm>
          <a:prstGeom prst="rect">
            <a:avLst/>
          </a:prstGeom>
          <a:noFill/>
        </p:spPr>
      </p:pic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7029450" y="2181225"/>
            <a:ext cx="1990725" cy="13827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Il apparaît les réponses saisies.</a:t>
            </a:r>
          </a:p>
          <a:p>
            <a:pPr>
              <a:spcBef>
                <a:spcPct val="50000"/>
              </a:spcBef>
            </a:pPr>
            <a:r>
              <a:rPr lang="fr-FR" sz="1300"/>
              <a:t>Vous pouvez générer un fichier PDF en cliquant sur l’icône correspondante.</a:t>
            </a:r>
          </a:p>
        </p:txBody>
      </p:sp>
      <p:sp>
        <p:nvSpPr>
          <p:cNvPr id="137225" name="Oval 9"/>
          <p:cNvSpPr>
            <a:spLocks noChangeArrowheads="1"/>
          </p:cNvSpPr>
          <p:nvPr/>
        </p:nvSpPr>
        <p:spPr bwMode="auto">
          <a:xfrm>
            <a:off x="6172200" y="3762375"/>
            <a:ext cx="5334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2.4 – Étape 2 : Consulter vos réponses</a:t>
            </a:r>
          </a:p>
        </p:txBody>
      </p:sp>
      <p:pic>
        <p:nvPicPr>
          <p:cNvPr id="138243" name="Picture 3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2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6991350" y="885825"/>
            <a:ext cx="1990725" cy="2905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Voici le PDF généré.</a:t>
            </a:r>
          </a:p>
        </p:txBody>
      </p:sp>
      <p:pic>
        <p:nvPicPr>
          <p:cNvPr id="138247" name="Picture 7" descr="D:\20100\Etudes &amp; Analyse\GENESIS - 1er Degre\#08 - Assistance\Tutoriaux GENESIS Phase Prod - Socle commun\portail DIR v0.6\Portail DIR 015 - consulter_socle_PDF1.png"/>
          <p:cNvPicPr>
            <a:picLocks noChangeAspect="1" noChangeArrowheads="1"/>
          </p:cNvPicPr>
          <p:nvPr/>
        </p:nvPicPr>
        <p:blipFill>
          <a:blip r:embed="rId3" cstate="print"/>
          <a:srcRect l="522" t="2815" r="522" b="3168"/>
          <a:stretch>
            <a:fillRect/>
          </a:stretch>
        </p:blipFill>
        <p:spPr bwMode="auto">
          <a:xfrm>
            <a:off x="219075" y="819150"/>
            <a:ext cx="6029325" cy="4241800"/>
          </a:xfrm>
          <a:prstGeom prst="rect">
            <a:avLst/>
          </a:prstGeom>
          <a:noFill/>
        </p:spPr>
      </p:pic>
      <p:pic>
        <p:nvPicPr>
          <p:cNvPr id="138248" name="Picture 8" descr="D:\20100\Etudes &amp; Analyse\GENESIS - 1er Degre\#08 - Assistance\Tutoriaux GENESIS Phase Prod - Socle commun\portail DIR v0.6\Portail DIR 016 - consulter_socle_PDF2.png"/>
          <p:cNvPicPr>
            <a:picLocks noChangeAspect="1" noChangeArrowheads="1"/>
          </p:cNvPicPr>
          <p:nvPr/>
        </p:nvPicPr>
        <p:blipFill>
          <a:blip r:embed="rId4" cstate="print"/>
          <a:srcRect l="520" t="2814" r="781" b="3166"/>
          <a:stretch>
            <a:fillRect/>
          </a:stretch>
        </p:blipFill>
        <p:spPr bwMode="auto">
          <a:xfrm>
            <a:off x="1352550" y="1571625"/>
            <a:ext cx="6029325" cy="4252913"/>
          </a:xfrm>
          <a:prstGeom prst="rect">
            <a:avLst/>
          </a:prstGeom>
          <a:noFill/>
        </p:spPr>
      </p:pic>
      <p:pic>
        <p:nvPicPr>
          <p:cNvPr id="138249" name="Picture 9" descr="D:\20100\Etudes &amp; Analyse\GENESIS - 1er Degre\#08 - Assistance\Tutoriaux GENESIS Phase Prod - Socle commun\portail DIR v0.6\Portail DIR 017 - consulter_socle_PDF3.png"/>
          <p:cNvPicPr>
            <a:picLocks noChangeAspect="1" noChangeArrowheads="1"/>
          </p:cNvPicPr>
          <p:nvPr/>
        </p:nvPicPr>
        <p:blipFill>
          <a:blip r:embed="rId5" cstate="print"/>
          <a:srcRect l="391" t="2466" r="783" b="3169"/>
          <a:stretch>
            <a:fillRect/>
          </a:stretch>
        </p:blipFill>
        <p:spPr bwMode="auto">
          <a:xfrm>
            <a:off x="2686050" y="2352675"/>
            <a:ext cx="6021388" cy="4256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2.4 – Étape 3 : Valider le constat des données</a:t>
            </a:r>
          </a:p>
        </p:txBody>
      </p:sp>
      <p:pic>
        <p:nvPicPr>
          <p:cNvPr id="139267" name="Picture 3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2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219075" y="819150"/>
            <a:ext cx="8810625" cy="4889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La validation est définitive et informe votre IEN de circonscription du statut définitif de vos réponses. Vous ne pourrez plus modifier ensuite les données saisies.</a:t>
            </a:r>
          </a:p>
        </p:txBody>
      </p:sp>
      <p:pic>
        <p:nvPicPr>
          <p:cNvPr id="139273" name="Picture 9" descr="D:\20100\Etudes &amp; Analyse\GENESIS - 1er Degre\#08 - Assistance\Tutoriaux GENESIS Phase Prod - Socle commun\portail DIR v0.6\Portail DIR 012 - repondreAfterSaisie2.png"/>
          <p:cNvPicPr>
            <a:picLocks noChangeAspect="1" noChangeArrowheads="1"/>
          </p:cNvPicPr>
          <p:nvPr/>
        </p:nvPicPr>
        <p:blipFill>
          <a:blip r:embed="rId3" cstate="print"/>
          <a:srcRect b="20898"/>
          <a:stretch>
            <a:fillRect/>
          </a:stretch>
        </p:blipFill>
        <p:spPr bwMode="auto">
          <a:xfrm>
            <a:off x="219075" y="1511300"/>
            <a:ext cx="8697913" cy="4960938"/>
          </a:xfrm>
          <a:prstGeom prst="rect">
            <a:avLst/>
          </a:prstGeom>
          <a:noFill/>
        </p:spPr>
      </p:pic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581525" y="5505450"/>
            <a:ext cx="4133850" cy="4889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Dans la page « Répondre aux enquêtes », cliquez sur le lien « Valider le constat de vos données »</a:t>
            </a:r>
          </a:p>
        </p:txBody>
      </p:sp>
      <p:sp>
        <p:nvSpPr>
          <p:cNvPr id="139275" name="Oval 11"/>
          <p:cNvSpPr>
            <a:spLocks noChangeArrowheads="1"/>
          </p:cNvSpPr>
          <p:nvPr/>
        </p:nvSpPr>
        <p:spPr bwMode="auto">
          <a:xfrm>
            <a:off x="2266950" y="5343525"/>
            <a:ext cx="18669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fr-FR" smtClean="0"/>
              <a:t>1 - INTRODUCTION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200400"/>
            <a:ext cx="6400800" cy="2078038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fr-FR" sz="1800" smtClean="0"/>
              <a:t> 1.1 – Objectifs du portail</a:t>
            </a:r>
          </a:p>
          <a:p>
            <a:pPr marL="0" indent="0">
              <a:buFontTx/>
              <a:buChar char="•"/>
            </a:pPr>
            <a:r>
              <a:rPr lang="fr-FR" sz="1800" smtClean="0"/>
              <a:t> 1.2 – Fonctionnalités du portail</a:t>
            </a:r>
          </a:p>
        </p:txBody>
      </p:sp>
      <p:pic>
        <p:nvPicPr>
          <p:cNvPr id="25606" name="Picture 6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5213" y="393700"/>
            <a:ext cx="130492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2.4 – Étape 3 : Valider le constat des données</a:t>
            </a:r>
          </a:p>
        </p:txBody>
      </p:sp>
      <p:pic>
        <p:nvPicPr>
          <p:cNvPr id="140291" name="Picture 3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2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  <p:pic>
        <p:nvPicPr>
          <p:cNvPr id="140296" name="Picture 8" descr="D:\20100\Etudes &amp; Analyse\GENESIS - 1er Degre\#08 - Assistance\Tutoriaux GENESIS Phase Prod - Socle commun\portail DIR v0.6\Portail DIR 019 - validerConstat2.png"/>
          <p:cNvPicPr>
            <a:picLocks noChangeAspect="1" noChangeArrowheads="1"/>
          </p:cNvPicPr>
          <p:nvPr/>
        </p:nvPicPr>
        <p:blipFill>
          <a:blip r:embed="rId3" cstate="print"/>
          <a:srcRect r="1750"/>
          <a:stretch>
            <a:fillRect/>
          </a:stretch>
        </p:blipFill>
        <p:spPr bwMode="auto">
          <a:xfrm>
            <a:off x="219075" y="819150"/>
            <a:ext cx="7780338" cy="5708650"/>
          </a:xfrm>
          <a:prstGeom prst="rect">
            <a:avLst/>
          </a:prstGeom>
          <a:noFill/>
        </p:spPr>
      </p:pic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7362825" y="904875"/>
            <a:ext cx="1628775" cy="108426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La page suivante apparaît, affichant aussi les données précédemment sauvegardées.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7324725" y="2990850"/>
            <a:ext cx="1628775" cy="6873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Cliquez sur le lien « Valider le constat de vos données »</a:t>
            </a:r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2057400" y="3067050"/>
            <a:ext cx="18669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2.4 – Étape 3 : Valider le constat des données</a:t>
            </a:r>
          </a:p>
        </p:txBody>
      </p:sp>
      <p:pic>
        <p:nvPicPr>
          <p:cNvPr id="141315" name="Picture 3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2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  <p:pic>
        <p:nvPicPr>
          <p:cNvPr id="141320" name="Picture 8" descr="D:\20100\Etudes &amp; Analyse\GENESIS - 1er Degre\#08 - Assistance\Tutoriaux GENESIS Phase Prod - Socle commun\portail DIR v0.6\Portail DIR 020 - validerConstat3.png"/>
          <p:cNvPicPr>
            <a:picLocks noChangeAspect="1" noChangeArrowheads="1"/>
          </p:cNvPicPr>
          <p:nvPr/>
        </p:nvPicPr>
        <p:blipFill>
          <a:blip r:embed="rId3" cstate="print"/>
          <a:srcRect r="1569"/>
          <a:stretch>
            <a:fillRect/>
          </a:stretch>
        </p:blipFill>
        <p:spPr bwMode="auto">
          <a:xfrm>
            <a:off x="685800" y="1133475"/>
            <a:ext cx="7170738" cy="5253038"/>
          </a:xfrm>
          <a:prstGeom prst="rect">
            <a:avLst/>
          </a:prstGeom>
          <a:noFill/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7362825" y="904875"/>
            <a:ext cx="1628775" cy="8858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Une demande de confirmation s’affiche en premier plan.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7334250" y="4714875"/>
            <a:ext cx="1628775" cy="12827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 b="1"/>
              <a:t>Rappel</a:t>
            </a:r>
            <a:r>
              <a:rPr lang="fr-FR" sz="1300"/>
              <a:t> : la validation est définitive. Vous ne pourrez plus modifier vos données.</a:t>
            </a:r>
          </a:p>
        </p:txBody>
      </p: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3886200" y="2352675"/>
            <a:ext cx="333375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2.4 – Étape 3 : Valider le constat des données</a:t>
            </a:r>
          </a:p>
        </p:txBody>
      </p:sp>
      <p:pic>
        <p:nvPicPr>
          <p:cNvPr id="142339" name="Picture 1027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2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  <p:pic>
        <p:nvPicPr>
          <p:cNvPr id="142343" name="Picture 1031" descr="D:\20100\Etudes &amp; Analyse\GENESIS - 1er Degre\#08 - Assistance\Tutoriaux GENESIS Phase Prod - Socle commun\portail DIR v0.6\Portail DIR 021 - validerConstat4.png"/>
          <p:cNvPicPr>
            <a:picLocks noChangeAspect="1" noChangeArrowheads="1"/>
          </p:cNvPicPr>
          <p:nvPr/>
        </p:nvPicPr>
        <p:blipFill>
          <a:blip r:embed="rId3" cstate="print"/>
          <a:srcRect r="1631" b="10553"/>
          <a:stretch>
            <a:fillRect/>
          </a:stretch>
        </p:blipFill>
        <p:spPr bwMode="auto">
          <a:xfrm>
            <a:off x="219075" y="819150"/>
            <a:ext cx="8618538" cy="5651500"/>
          </a:xfrm>
          <a:prstGeom prst="rect">
            <a:avLst/>
          </a:prstGeom>
          <a:noFill/>
        </p:spPr>
      </p:pic>
      <p:sp>
        <p:nvSpPr>
          <p:cNvPr id="142341" name="Text Box 1029"/>
          <p:cNvSpPr txBox="1">
            <a:spLocks noChangeArrowheads="1"/>
          </p:cNvSpPr>
          <p:nvPr/>
        </p:nvSpPr>
        <p:spPr bwMode="auto">
          <a:xfrm>
            <a:off x="219075" y="819150"/>
            <a:ext cx="1962150" cy="16795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Après validation de la fenêtre précédente, un message s’affiche temporairement en haut de la page (en vert) confirmant le succès de la validation du constat de vos données</a:t>
            </a:r>
          </a:p>
        </p:txBody>
      </p:sp>
      <p:sp>
        <p:nvSpPr>
          <p:cNvPr id="142344" name="Text Box 1032"/>
          <p:cNvSpPr txBox="1">
            <a:spLocks noChangeArrowheads="1"/>
          </p:cNvSpPr>
          <p:nvPr/>
        </p:nvSpPr>
        <p:spPr bwMode="auto">
          <a:xfrm>
            <a:off x="7362825" y="3228975"/>
            <a:ext cx="1628775" cy="12827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Le statut de l’enquête signale désormais que vous avez répondu à l’enquête et validé le constat.</a:t>
            </a:r>
          </a:p>
        </p:txBody>
      </p:sp>
      <p:sp>
        <p:nvSpPr>
          <p:cNvPr id="142345" name="Oval 1033"/>
          <p:cNvSpPr>
            <a:spLocks noChangeArrowheads="1"/>
          </p:cNvSpPr>
          <p:nvPr/>
        </p:nvSpPr>
        <p:spPr bwMode="auto">
          <a:xfrm>
            <a:off x="4391025" y="3019425"/>
            <a:ext cx="333375" cy="1809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5" name="Picture 15" descr="D:\20100\Etudes &amp; Analyse\GENESIS - 1er Degre\#08 - Assistance\Tutoriaux GENESIS Phase Prod - Socle commun\portail DIR v0.6\Portail DIR 025 - afterValiderConstat3.png"/>
          <p:cNvPicPr>
            <a:picLocks noChangeAspect="1" noChangeArrowheads="1"/>
          </p:cNvPicPr>
          <p:nvPr/>
        </p:nvPicPr>
        <p:blipFill>
          <a:blip r:embed="rId2" cstate="print"/>
          <a:srcRect b="19005"/>
          <a:stretch>
            <a:fillRect/>
          </a:stretch>
        </p:blipFill>
        <p:spPr bwMode="auto">
          <a:xfrm>
            <a:off x="219075" y="1082675"/>
            <a:ext cx="8745538" cy="5108575"/>
          </a:xfrm>
          <a:prstGeom prst="rect">
            <a:avLst/>
          </a:prstGeom>
          <a:noFill/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2.4 – Étape 3 : Valider le constat des données</a:t>
            </a:r>
          </a:p>
        </p:txBody>
      </p:sp>
      <p:pic>
        <p:nvPicPr>
          <p:cNvPr id="143363" name="Picture 3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3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19075" y="819150"/>
            <a:ext cx="3028950" cy="8858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Le statut est modifié également dans la page de réponse aux enquêtes, ainsi que dans la page de consultation de vos réponses.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219075" y="4743450"/>
            <a:ext cx="2505075" cy="16795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Les données validées ne sont plus modifiables. En cas d’absolue nécessité, votre IEN de circonscription peut néanmoins, à votre demande, annuler la validation afin de vous permettre de nouvelles modifications.</a:t>
            </a:r>
          </a:p>
        </p:txBody>
      </p:sp>
      <p:sp>
        <p:nvSpPr>
          <p:cNvPr id="143373" name="Oval 13"/>
          <p:cNvSpPr>
            <a:spLocks noChangeArrowheads="1"/>
          </p:cNvSpPr>
          <p:nvPr/>
        </p:nvSpPr>
        <p:spPr bwMode="auto">
          <a:xfrm>
            <a:off x="4419600" y="4333875"/>
            <a:ext cx="333375" cy="1809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2.4 – Étape 3 : Valider le constat des données</a:t>
            </a:r>
          </a:p>
        </p:txBody>
      </p:sp>
      <p:pic>
        <p:nvPicPr>
          <p:cNvPr id="144387" name="Picture 3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2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  <p:pic>
        <p:nvPicPr>
          <p:cNvPr id="144391" name="Picture 7" descr="D:\20100\Etudes &amp; Analyse\GENESIS - 1er Degre\#08 - Assistance\Tutoriaux GENESIS Phase Prod - Socle commun\portail DIR v0.6\Portail DIR 025 - afterValiderConstat4.png"/>
          <p:cNvPicPr>
            <a:picLocks noChangeAspect="1" noChangeArrowheads="1"/>
          </p:cNvPicPr>
          <p:nvPr/>
        </p:nvPicPr>
        <p:blipFill>
          <a:blip r:embed="rId3" cstate="print"/>
          <a:srcRect l="621" t="2942" r="763" b="2716"/>
          <a:stretch>
            <a:fillRect/>
          </a:stretch>
        </p:blipFill>
        <p:spPr bwMode="auto">
          <a:xfrm>
            <a:off x="704850" y="819150"/>
            <a:ext cx="8161338" cy="5778500"/>
          </a:xfrm>
          <a:prstGeom prst="rect">
            <a:avLst/>
          </a:prstGeom>
          <a:noFill/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5276850" y="1762125"/>
            <a:ext cx="3390900" cy="6873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Si vous générez le PDF des données de l’enquête, vous constatez que le statut est également modifié.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5" name="Picture 7" descr="D:\20100\Etudes &amp; Analyse\GENESIS - 1er Degre\#08 - Assistance\Tutoriaux GENESIS Phase Prod - Socle commun\portail DIR v0.6\Portail DIR 026 - exit.png"/>
          <p:cNvPicPr>
            <a:picLocks noChangeAspect="1" noChangeArrowheads="1"/>
          </p:cNvPicPr>
          <p:nvPr/>
        </p:nvPicPr>
        <p:blipFill>
          <a:blip r:embed="rId2" cstate="print"/>
          <a:srcRect b="37703"/>
          <a:stretch>
            <a:fillRect/>
          </a:stretch>
        </p:blipFill>
        <p:spPr bwMode="auto">
          <a:xfrm>
            <a:off x="1144588" y="3041650"/>
            <a:ext cx="7837487" cy="3521075"/>
          </a:xfrm>
          <a:prstGeom prst="rect">
            <a:avLst/>
          </a:prstGeom>
          <a:noFill/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2.5 – Quitter l’application</a:t>
            </a:r>
          </a:p>
        </p:txBody>
      </p:sp>
      <p:pic>
        <p:nvPicPr>
          <p:cNvPr id="145411" name="Picture 3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3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2219325" y="1143000"/>
            <a:ext cx="3390900" cy="13827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Le lien « Quitter l’application » est accessible depuis toute page du portail dans la colonne de gauche sous le logo de l’application.</a:t>
            </a:r>
          </a:p>
          <a:p>
            <a:pPr>
              <a:spcBef>
                <a:spcPct val="50000"/>
              </a:spcBef>
            </a:pPr>
            <a:r>
              <a:rPr lang="fr-FR" sz="1300"/>
              <a:t>Un message de confirmation s’affiche après avoir cliqué ce lien.</a:t>
            </a:r>
          </a:p>
        </p:txBody>
      </p:sp>
      <p:pic>
        <p:nvPicPr>
          <p:cNvPr id="145414" name="Picture 6" descr="D:\20100\Etudes &amp; Analyse\GENESIS - 1er Degre\#08 - Assistance\Tutoriaux GENESIS Phase Prod - Socle commun\portail DIR v0.6\Portail DIR 007 - repondre.png"/>
          <p:cNvPicPr>
            <a:picLocks noChangeAspect="1" noChangeArrowheads="1"/>
          </p:cNvPicPr>
          <p:nvPr/>
        </p:nvPicPr>
        <p:blipFill>
          <a:blip r:embed="rId4" cstate="print"/>
          <a:srcRect r="81053" b="64784"/>
          <a:stretch>
            <a:fillRect/>
          </a:stretch>
        </p:blipFill>
        <p:spPr bwMode="auto">
          <a:xfrm>
            <a:off x="219075" y="819150"/>
            <a:ext cx="1573213" cy="210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1.1 – Objectifs du portail</a:t>
            </a:r>
            <a:endParaRPr lang="fr-FR" noProof="1" smtClean="0"/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5275" y="928688"/>
            <a:ext cx="8524875" cy="5491162"/>
          </a:xfrm>
        </p:spPr>
        <p:txBody>
          <a:bodyPr/>
          <a:lstStyle/>
          <a:p>
            <a:pPr eaLnBrk="1" hangingPunct="1"/>
            <a:r>
              <a:rPr lang="fr-FR" b="1" smtClean="0"/>
              <a:t>Faciliter la transmission de données déclaratives</a:t>
            </a:r>
            <a:r>
              <a:rPr lang="fr-FR" smtClean="0"/>
              <a:t> des écoles publiques du 1er degré à destination :</a:t>
            </a:r>
          </a:p>
          <a:p>
            <a:pPr lvl="1" eaLnBrk="1" hangingPunct="1"/>
            <a:r>
              <a:rPr lang="fr-FR" sz="1800" smtClean="0"/>
              <a:t>des circonscriptions</a:t>
            </a:r>
          </a:p>
          <a:p>
            <a:pPr lvl="1" eaLnBrk="1" hangingPunct="1"/>
            <a:r>
              <a:rPr lang="fr-FR" sz="1800" smtClean="0"/>
              <a:t>des inspections académiques</a:t>
            </a:r>
          </a:p>
          <a:p>
            <a:pPr lvl="1" eaLnBrk="1" hangingPunct="1"/>
            <a:r>
              <a:rPr lang="fr-FR" sz="1800" smtClean="0"/>
              <a:t>du rectorat</a:t>
            </a:r>
          </a:p>
          <a:p>
            <a:pPr lvl="1" eaLnBrk="1" hangingPunct="1">
              <a:buFontTx/>
              <a:buNone/>
            </a:pPr>
            <a:endParaRPr lang="fr-FR" sz="1800" noProof="1" smtClean="0"/>
          </a:p>
          <a:p>
            <a:pPr eaLnBrk="1" hangingPunct="1"/>
            <a:r>
              <a:rPr lang="fr-FR" b="1" smtClean="0"/>
              <a:t>Offrir une restitution de ces données</a:t>
            </a:r>
            <a:r>
              <a:rPr lang="fr-FR" smtClean="0"/>
              <a:t> selon différentes vues</a:t>
            </a:r>
            <a:r>
              <a:rPr lang="fr-FR" noProof="1" smtClean="0"/>
              <a:t>.</a:t>
            </a:r>
          </a:p>
          <a:p>
            <a:pPr lvl="1" eaLnBrk="1" hangingPunct="1"/>
            <a:r>
              <a:rPr lang="fr-FR" sz="1800" smtClean="0"/>
              <a:t>Par niveau décisionnel : école, circonscription, département, académie</a:t>
            </a:r>
            <a:endParaRPr lang="fr-FR" sz="1800" noProof="1" smtClean="0"/>
          </a:p>
          <a:p>
            <a:pPr lvl="1" eaLnBrk="1" hangingPunct="1"/>
            <a:r>
              <a:rPr lang="fr-FR" sz="1800" smtClean="0"/>
              <a:t>En spécifiant certains champs : secteur de collège, RAR, RRS, Hors éducation prioritaire</a:t>
            </a:r>
          </a:p>
          <a:p>
            <a:pPr lvl="1" eaLnBrk="1" hangingPunct="1">
              <a:buFontTx/>
              <a:buNone/>
            </a:pPr>
            <a:endParaRPr lang="fr-FR" sz="1800" smtClean="0"/>
          </a:p>
          <a:p>
            <a:pPr eaLnBrk="1" hangingPunct="1"/>
            <a:r>
              <a:rPr lang="fr-FR" b="1" smtClean="0">
                <a:cs typeface="Times New Roman" charset="0"/>
              </a:rPr>
              <a:t>Disposer d’un tableau de bord de l’école </a:t>
            </a:r>
            <a:r>
              <a:rPr lang="fr-FR" smtClean="0">
                <a:cs typeface="Times New Roman" charset="0"/>
              </a:rPr>
              <a:t>avec un recueil de données fiabilisées, constatées et partagées.</a:t>
            </a:r>
            <a:r>
              <a:rPr lang="fr-FR" b="1" smtClean="0"/>
              <a:t> </a:t>
            </a:r>
            <a:endParaRPr lang="fr-FR" b="1" noProof="1" smtClean="0"/>
          </a:p>
        </p:txBody>
      </p:sp>
      <p:pic>
        <p:nvPicPr>
          <p:cNvPr id="4104" name="Picture 1032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3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1.2 – Fonctionnalités du portail directeur</a:t>
            </a:r>
          </a:p>
        </p:txBody>
      </p:sp>
      <p:sp>
        <p:nvSpPr>
          <p:cNvPr id="1177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085975" y="1371600"/>
            <a:ext cx="6732588" cy="4292600"/>
          </a:xfrm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smtClean="0"/>
              <a:t>Authentification</a:t>
            </a:r>
            <a:endParaRPr lang="fr-FR" sz="1600" smtClean="0"/>
          </a:p>
          <a:p>
            <a:pPr lvl="1">
              <a:lnSpc>
                <a:spcPct val="90000"/>
              </a:lnSpc>
            </a:pPr>
            <a:r>
              <a:rPr lang="fr-FR" sz="1600" smtClean="0"/>
              <a:t>Connexion au portail directeur à l’aide de l’identifiant académique </a:t>
            </a:r>
            <a:br>
              <a:rPr lang="fr-FR" sz="1600" smtClean="0"/>
            </a:br>
            <a:r>
              <a:rPr lang="fr-FR" sz="1600" smtClean="0"/>
              <a:t>(Clé OTP+Arenb)</a:t>
            </a:r>
          </a:p>
          <a:p>
            <a:pPr lvl="1">
              <a:lnSpc>
                <a:spcPct val="90000"/>
              </a:lnSpc>
            </a:pPr>
            <a:r>
              <a:rPr lang="fr-FR" sz="1600" smtClean="0"/>
              <a:t>Identification des droits d’accès (prise en compte des délégations)</a:t>
            </a:r>
          </a:p>
          <a:p>
            <a:pPr lvl="1">
              <a:lnSpc>
                <a:spcPct val="90000"/>
              </a:lnSpc>
            </a:pPr>
            <a:r>
              <a:rPr lang="fr-FR" sz="1600" smtClean="0"/>
              <a:t>Identification des écoles sous la responsabilité du directeur (périmètre de responsabilité)</a:t>
            </a:r>
            <a:endParaRPr lang="fr-FR" sz="2000" b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1600" b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smtClean="0"/>
              <a:t>Les fonctionnalités du portail Directeur sont</a:t>
            </a:r>
            <a:r>
              <a:rPr lang="fr-FR" sz="1600" smtClean="0"/>
              <a:t> :</a:t>
            </a:r>
          </a:p>
          <a:p>
            <a:pPr lvl="1">
              <a:lnSpc>
                <a:spcPct val="90000"/>
              </a:lnSpc>
            </a:pPr>
            <a:r>
              <a:rPr lang="fr-FR" sz="1600" smtClean="0"/>
              <a:t>Consultation des campagnes de saisies en cours</a:t>
            </a:r>
          </a:p>
          <a:p>
            <a:pPr lvl="1">
              <a:lnSpc>
                <a:spcPct val="90000"/>
              </a:lnSpc>
            </a:pPr>
            <a:r>
              <a:rPr lang="fr-FR" sz="1600" smtClean="0"/>
              <a:t>Répondre aux enquêtes, saisie des données déclaratives</a:t>
            </a:r>
          </a:p>
          <a:p>
            <a:pPr lvl="1">
              <a:lnSpc>
                <a:spcPct val="90000"/>
              </a:lnSpc>
            </a:pPr>
            <a:r>
              <a:rPr lang="fr-FR" sz="1600" smtClean="0"/>
              <a:t>Valider le constat des données d’une enquête saisie</a:t>
            </a:r>
          </a:p>
          <a:p>
            <a:pPr lvl="1">
              <a:lnSpc>
                <a:spcPct val="90000"/>
              </a:lnSpc>
            </a:pPr>
            <a:r>
              <a:rPr lang="fr-FR" sz="1600" smtClean="0"/>
              <a:t>Consultation des données des campagnes passées</a:t>
            </a:r>
          </a:p>
          <a:p>
            <a:pPr lvl="1">
              <a:lnSpc>
                <a:spcPct val="90000"/>
              </a:lnSpc>
            </a:pPr>
            <a:r>
              <a:rPr lang="fr-FR" sz="1600" smtClean="0"/>
              <a:t>Générer le tableau de bord de l’école. Sa création intervient une fois toutes les données de l’année scolaire collectées</a:t>
            </a:r>
          </a:p>
        </p:txBody>
      </p:sp>
      <p:grpSp>
        <p:nvGrpSpPr>
          <p:cNvPr id="117764" name="Group 1028"/>
          <p:cNvGrpSpPr>
            <a:grpSpLocks/>
          </p:cNvGrpSpPr>
          <p:nvPr/>
        </p:nvGrpSpPr>
        <p:grpSpPr bwMode="auto">
          <a:xfrm>
            <a:off x="190500" y="1258888"/>
            <a:ext cx="1709738" cy="1709737"/>
            <a:chOff x="1631" y="1397"/>
            <a:chExt cx="1077" cy="1077"/>
          </a:xfrm>
        </p:grpSpPr>
        <p:sp>
          <p:nvSpPr>
            <p:cNvPr id="117765" name="Freeform 38"/>
            <p:cNvSpPr>
              <a:spLocks/>
            </p:cNvSpPr>
            <p:nvPr/>
          </p:nvSpPr>
          <p:spPr bwMode="gray">
            <a:xfrm rot="-5400000">
              <a:off x="1631" y="1397"/>
              <a:ext cx="1077" cy="1077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rgbClr val="B2CF7D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766" name="Text Box 19"/>
            <p:cNvSpPr txBox="1">
              <a:spLocks noChangeArrowheads="1"/>
            </p:cNvSpPr>
            <p:nvPr/>
          </p:nvSpPr>
          <p:spPr bwMode="gray">
            <a:xfrm>
              <a:off x="1732" y="1923"/>
              <a:ext cx="8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defTabSz="801688">
                <a:spcAft>
                  <a:spcPct val="40000"/>
                </a:spcAft>
              </a:pPr>
              <a:r>
                <a:rPr lang="fr-FR" sz="1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Portail Directeur</a:t>
              </a:r>
              <a:endParaRPr lang="fr-FR" sz="1600" b="1" noProof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11776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2963863"/>
            <a:ext cx="2092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8" name="Picture 1032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3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685800" y="2286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/>
            <a:endParaRPr lang="fr-FR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371600" y="3200400"/>
            <a:ext cx="69262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975" indent="-180975" eaLnBrk="0" hangingPunct="0">
              <a:buFontTx/>
              <a:buChar char="•"/>
            </a:pPr>
            <a:r>
              <a:rPr lang="fr-FR" sz="1800"/>
              <a:t> 2.1 – Authentification</a:t>
            </a:r>
          </a:p>
          <a:p>
            <a:pPr marL="180975" indent="-180975" eaLnBrk="0" hangingPunct="0">
              <a:buFontTx/>
              <a:buChar char="•"/>
            </a:pPr>
            <a:r>
              <a:rPr lang="fr-FR" sz="1800"/>
              <a:t> 2.2 – Entrée du portail directeur</a:t>
            </a:r>
          </a:p>
          <a:p>
            <a:pPr marL="180975" indent="-180975" eaLnBrk="0" hangingPunct="0">
              <a:buFontTx/>
              <a:buChar char="•"/>
            </a:pPr>
            <a:r>
              <a:rPr lang="fr-FR" sz="1800"/>
              <a:t> 2.3 – Étape 1 : Répondre aux enquêtes</a:t>
            </a:r>
          </a:p>
          <a:p>
            <a:pPr marL="180975" indent="-180975" eaLnBrk="0" hangingPunct="0">
              <a:buFontTx/>
              <a:buChar char="•"/>
            </a:pPr>
            <a:r>
              <a:rPr lang="fr-FR" sz="1800"/>
              <a:t> 2.4 – Étape 2 : Consulter vos réponses</a:t>
            </a:r>
          </a:p>
          <a:p>
            <a:pPr marL="180975" indent="-180975" eaLnBrk="0" hangingPunct="0">
              <a:buFontTx/>
              <a:buChar char="•"/>
            </a:pPr>
            <a:r>
              <a:rPr lang="fr-FR" sz="1800"/>
              <a:t> 2.5 – Étape 3 : Valider le constat des données</a:t>
            </a:r>
          </a:p>
          <a:p>
            <a:pPr marL="180975" indent="-180975" eaLnBrk="0" hangingPunct="0">
              <a:buFontTx/>
              <a:buChar char="•"/>
            </a:pPr>
            <a:r>
              <a:rPr lang="fr-FR" sz="1800"/>
              <a:t> 2.6 – Quitter l’application</a:t>
            </a:r>
          </a:p>
        </p:txBody>
      </p:sp>
      <p:pic>
        <p:nvPicPr>
          <p:cNvPr id="3088" name="Picture 16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5213" y="393700"/>
            <a:ext cx="1304925" cy="952500"/>
          </a:xfrm>
          <a:prstGeom prst="rect">
            <a:avLst/>
          </a:prstGeom>
          <a:noFill/>
        </p:spPr>
      </p:pic>
      <p:sp>
        <p:nvSpPr>
          <p:cNvPr id="3089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509588" y="2536825"/>
            <a:ext cx="8520112" cy="631825"/>
          </a:xfrm>
        </p:spPr>
        <p:txBody>
          <a:bodyPr/>
          <a:lstStyle/>
          <a:p>
            <a:r>
              <a:rPr lang="fr-FR" smtClean="0"/>
              <a:t>2 – PORTAIL DIRECTEUR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2.1 – Authentification</a:t>
            </a:r>
            <a:endParaRPr lang="fr-FR" sz="1400" smtClean="0"/>
          </a:p>
        </p:txBody>
      </p:sp>
      <p:pic>
        <p:nvPicPr>
          <p:cNvPr id="116740" name="Picture 1028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2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  <p:pic>
        <p:nvPicPr>
          <p:cNvPr id="116741" name="Picture 1029" descr="D:\20100\Etudes &amp; Analyse\GENESIS - 1er Degre\#08 - Assistance\Tutoriaux GENESIS Phase Prod - Socle commun\portail DIR v0.6\Portail DIR 001 - autentification OTP.png"/>
          <p:cNvPicPr>
            <a:picLocks noChangeAspect="1" noChangeArrowheads="1"/>
          </p:cNvPicPr>
          <p:nvPr/>
        </p:nvPicPr>
        <p:blipFill>
          <a:blip r:embed="rId3" cstate="print"/>
          <a:srcRect r="15541" b="30588"/>
          <a:stretch>
            <a:fillRect/>
          </a:stretch>
        </p:blipFill>
        <p:spPr bwMode="auto">
          <a:xfrm>
            <a:off x="752475" y="1800225"/>
            <a:ext cx="7788275" cy="4614863"/>
          </a:xfrm>
          <a:prstGeom prst="rect">
            <a:avLst/>
          </a:prstGeom>
          <a:noFill/>
        </p:spPr>
      </p:pic>
      <p:sp>
        <p:nvSpPr>
          <p:cNvPr id="116744" name="Text Box 1032"/>
          <p:cNvSpPr txBox="1">
            <a:spLocks noChangeArrowheads="1"/>
          </p:cNvSpPr>
          <p:nvPr/>
        </p:nvSpPr>
        <p:spPr bwMode="auto">
          <a:xfrm>
            <a:off x="219075" y="819150"/>
            <a:ext cx="8810625" cy="7874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L’accès à l’application Genesis se fait directement par votre portail Arenb. </a:t>
            </a:r>
          </a:p>
          <a:p>
            <a:pPr>
              <a:spcBef>
                <a:spcPct val="50000"/>
              </a:spcBef>
            </a:pPr>
            <a:r>
              <a:rPr lang="fr-FR" sz="1300"/>
              <a:t>Si vous êtes déjà authentifié dans votre portail, vous pouvez accédez directement à l’application, sinon identifiez vous avec votre clé OTP.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2.1 – Authentification</a:t>
            </a:r>
            <a:endParaRPr lang="fr-FR" sz="1400" smtClean="0"/>
          </a:p>
        </p:txBody>
      </p:sp>
      <p:graphicFrame>
        <p:nvGraphicFramePr>
          <p:cNvPr id="123907" name="Object 1027"/>
          <p:cNvGraphicFramePr>
            <a:graphicFrameLocks noChangeAspect="1"/>
          </p:cNvGraphicFramePr>
          <p:nvPr/>
        </p:nvGraphicFramePr>
        <p:xfrm>
          <a:off x="546100" y="819150"/>
          <a:ext cx="8053388" cy="5443538"/>
        </p:xfrm>
        <a:graphic>
          <a:graphicData uri="http://schemas.openxmlformats.org/presentationml/2006/ole">
            <p:oleObj spid="_x0000_s123907" name="Visio" r:id="rId3" imgW="8069040" imgH="5459040" progId="Visio.Drawing.11">
              <p:embed/>
            </p:oleObj>
          </a:graphicData>
        </a:graphic>
      </p:graphicFrame>
      <p:pic>
        <p:nvPicPr>
          <p:cNvPr id="123908" name="Picture 1028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4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2.2 – Entrée du portail directeur</a:t>
            </a:r>
            <a:endParaRPr lang="fr-FR" sz="1400" smtClean="0"/>
          </a:p>
        </p:txBody>
      </p:sp>
      <p:pic>
        <p:nvPicPr>
          <p:cNvPr id="128003" name="Picture 3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2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  <p:pic>
        <p:nvPicPr>
          <p:cNvPr id="128006" name="Picture 6" descr="D:\20100\Etudes &amp; Analyse\GENESIS - 1er Degre\#08 - Assistance\Tutoriaux GENESIS Phase Prod - Socle commun\portail DIR v0.6\Portail DIR 003 - choixPerimetre.png"/>
          <p:cNvPicPr>
            <a:picLocks noChangeAspect="1" noChangeArrowheads="1"/>
          </p:cNvPicPr>
          <p:nvPr/>
        </p:nvPicPr>
        <p:blipFill>
          <a:blip r:embed="rId3" cstate="print"/>
          <a:srcRect b="19109"/>
          <a:stretch>
            <a:fillRect/>
          </a:stretch>
        </p:blipFill>
        <p:spPr bwMode="auto">
          <a:xfrm>
            <a:off x="219075" y="819150"/>
            <a:ext cx="8694738" cy="5070475"/>
          </a:xfrm>
          <a:prstGeom prst="rect">
            <a:avLst/>
          </a:prstGeom>
          <a:noFill/>
        </p:spPr>
      </p:pic>
      <p:sp>
        <p:nvSpPr>
          <p:cNvPr id="128008" name="Oval 8"/>
          <p:cNvSpPr>
            <a:spLocks noChangeArrowheads="1"/>
          </p:cNvSpPr>
          <p:nvPr/>
        </p:nvSpPr>
        <p:spPr bwMode="auto">
          <a:xfrm>
            <a:off x="95250" y="3362325"/>
            <a:ext cx="1943100" cy="5619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381250" y="5705475"/>
            <a:ext cx="5753100" cy="6873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Si vous êtes responsable d’une seule école, celle-ci est choisie directement. Sinon, sélectionnez votre école à l’aide du menu déroulant dans la partie gauche de l’écran.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2.2 – Entrée du portail directeur </a:t>
            </a:r>
          </a:p>
        </p:txBody>
      </p:sp>
      <p:pic>
        <p:nvPicPr>
          <p:cNvPr id="129027" name="Picture 3" descr="C:\20100\Etudes &amp; Analyse\GENESIS - Developpement 1er Degre\#08 - Presentation\Portail Directeur\logo_academie_small.png"/>
          <p:cNvPicPr>
            <a:picLocks noChangeAspect="1" noChangeArrowheads="1"/>
          </p:cNvPicPr>
          <p:nvPr/>
        </p:nvPicPr>
        <p:blipFill>
          <a:blip r:embed="rId2" cstate="print"/>
          <a:srcRect b="27667"/>
          <a:stretch>
            <a:fillRect/>
          </a:stretch>
        </p:blipFill>
        <p:spPr bwMode="auto">
          <a:xfrm>
            <a:off x="8186738" y="76200"/>
            <a:ext cx="871537" cy="460375"/>
          </a:xfrm>
          <a:prstGeom prst="rect">
            <a:avLst/>
          </a:prstGeom>
          <a:noFill/>
        </p:spPr>
      </p:pic>
      <p:pic>
        <p:nvPicPr>
          <p:cNvPr id="129031" name="Picture 7" descr="D:\20100\Etudes &amp; Analyse\GENESIS - 1er Degre\#08 - Assistance\Tutoriaux GENESIS Phase Prod - Socle commun\portail DIR v0.6\Portail DIR 004 - actions.png"/>
          <p:cNvPicPr>
            <a:picLocks noChangeAspect="1" noChangeArrowheads="1"/>
          </p:cNvPicPr>
          <p:nvPr/>
        </p:nvPicPr>
        <p:blipFill>
          <a:blip r:embed="rId3" cstate="print"/>
          <a:srcRect b="13441"/>
          <a:stretch>
            <a:fillRect/>
          </a:stretch>
        </p:blipFill>
        <p:spPr bwMode="auto">
          <a:xfrm>
            <a:off x="219075" y="819150"/>
            <a:ext cx="8713788" cy="5438775"/>
          </a:xfrm>
          <a:prstGeom prst="rect">
            <a:avLst/>
          </a:prstGeom>
          <a:noFill/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809875" y="4314825"/>
            <a:ext cx="6191250" cy="21796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300"/>
              <a:t>Dans la partie principale apparaît le menu des actions possibles 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300"/>
              <a:t>Répondre aux campagnes de saisie ouvertes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300"/>
              <a:t>Consulter mes réponses</a:t>
            </a:r>
          </a:p>
          <a:p>
            <a:pPr>
              <a:spcBef>
                <a:spcPct val="50000"/>
              </a:spcBef>
            </a:pPr>
            <a:endParaRPr lang="fr-FR" sz="1300"/>
          </a:p>
          <a:p>
            <a:pPr>
              <a:spcBef>
                <a:spcPct val="50000"/>
              </a:spcBef>
            </a:pPr>
            <a:r>
              <a:rPr lang="fr-FR" sz="1300"/>
              <a:t>Au-dessus de la partie principale de la page, vous trouverez en permanence un « fil d’Ariane » qui vous permet de vous repérer dans votre navigation et de vous déplacer rapidement dans la hiérarchie des pages.</a:t>
            </a:r>
          </a:p>
          <a:p>
            <a:pPr>
              <a:spcBef>
                <a:spcPct val="50000"/>
              </a:spcBef>
            </a:pPr>
            <a:r>
              <a:rPr lang="fr-FR" sz="1300"/>
              <a:t>Ainsi en cliquant sur « Accueil » vous pouvez retourner vers le menu</a:t>
            </a:r>
          </a:p>
        </p:txBody>
      </p:sp>
      <p:sp>
        <p:nvSpPr>
          <p:cNvPr id="129032" name="Oval 8"/>
          <p:cNvSpPr>
            <a:spLocks noChangeArrowheads="1"/>
          </p:cNvSpPr>
          <p:nvPr/>
        </p:nvSpPr>
        <p:spPr bwMode="auto">
          <a:xfrm>
            <a:off x="1857375" y="1638300"/>
            <a:ext cx="10287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2421</TotalTime>
  <Words>885</Words>
  <Application>Microsoft Office PowerPoint</Application>
  <PresentationFormat>Affichage à l'écran (4:3)</PresentationFormat>
  <Paragraphs>107</Paragraphs>
  <Slides>25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Wingdings</vt:lpstr>
      <vt:lpstr>Times New Roman</vt:lpstr>
      <vt:lpstr>Standarddesign</vt:lpstr>
      <vt:lpstr>Microsoft Visio Drawing</vt:lpstr>
      <vt:lpstr>Diapositive 1</vt:lpstr>
      <vt:lpstr>1 - INTRODUCTION</vt:lpstr>
      <vt:lpstr>1.1 – Objectifs du portail</vt:lpstr>
      <vt:lpstr>1.2 – Fonctionnalités du portail directeur</vt:lpstr>
      <vt:lpstr>2 – PORTAIL DIRECTEUR</vt:lpstr>
      <vt:lpstr>2.1 – Authentification</vt:lpstr>
      <vt:lpstr>2.1 – Authentification</vt:lpstr>
      <vt:lpstr>2.2 – Entrée du portail directeur</vt:lpstr>
      <vt:lpstr>2.2 – Entrée du portail directeur </vt:lpstr>
      <vt:lpstr>2.3 – Étape 1 : Répondre aux enquêtes</vt:lpstr>
      <vt:lpstr>2.3 – Étape 1 : Répondre aux enquêtes</vt:lpstr>
      <vt:lpstr>2.3 – Étape 1 : Répondre aux enquêtes</vt:lpstr>
      <vt:lpstr>2.3 – Étape 1 : Répondre aux enquêtes </vt:lpstr>
      <vt:lpstr>2.3 – Étape 1 : Répondre aux enquêtes</vt:lpstr>
      <vt:lpstr>2.4 – Étape 2 : Consulter vos réponses</vt:lpstr>
      <vt:lpstr>2.4 – Étape 2 : Consulter vos réponses</vt:lpstr>
      <vt:lpstr>2.4 – Étape 2 : Consulter vos réponses</vt:lpstr>
      <vt:lpstr>2.4 – Étape 2 : Consulter vos réponses</vt:lpstr>
      <vt:lpstr>2.4 – Étape 3 : Valider le constat des données</vt:lpstr>
      <vt:lpstr>2.4 – Étape 3 : Valider le constat des données</vt:lpstr>
      <vt:lpstr>2.4 – Étape 3 : Valider le constat des données</vt:lpstr>
      <vt:lpstr>2.4 – Étape 3 : Valider le constat des données</vt:lpstr>
      <vt:lpstr>2.4 – Étape 3 : Valider le constat des données</vt:lpstr>
      <vt:lpstr>2.4 – Étape 3 : Valider le constat des données</vt:lpstr>
      <vt:lpstr>2.5 – Quitter l’application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cpc</dc:creator>
  <dc:description>PresentationLoad.com</dc:description>
  <cp:lastModifiedBy>cpc</cp:lastModifiedBy>
  <cp:revision>183</cp:revision>
  <dcterms:created xsi:type="dcterms:W3CDTF">2007-11-27T23:54:21Z</dcterms:created>
  <dcterms:modified xsi:type="dcterms:W3CDTF">2011-11-14T10:48:25Z</dcterms:modified>
</cp:coreProperties>
</file>